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04fc990e87_1_1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04fc990e87_1_33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04fc990e87_1_44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04fc990e87_1_47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04fc990e87_1_52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04fc990e87_1_50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04fc990e87_1_39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4fc990e87_1_4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4fc990e87_1_7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4fc990e87_1_57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04fc990e87_1_10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4fc990e87_1_14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04fc990e87_1_19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4fc990e87_1_217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4fc990e87_1_24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D">
  <p:cSld name="TITLE_AND_BODY_2_1_1_1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804675"/>
            <a:ext cx="3730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1901954"/>
            <a:ext cx="3730200" cy="269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ound2Diag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B">
  <p:cSld name="TITLE_AND_BODY_2_1_1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>
            <p:ph idx="2" type="pic"/>
          </p:nvPr>
        </p:nvSpPr>
        <p:spPr>
          <a:xfrm>
            <a:off x="4517136" y="475488"/>
            <a:ext cx="4188000" cy="4188000"/>
          </a:xfrm>
          <a:prstGeom prst="roundRect">
            <a:avLst>
              <a:gd fmla="val 8475" name="adj"/>
            </a:avLst>
          </a:prstGeom>
          <a:noFill/>
          <a:ln>
            <a:noFill/>
          </a:ln>
        </p:spPr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548650" y="576075"/>
            <a:ext cx="35568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438912" y="1655064"/>
            <a:ext cx="3666600" cy="287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58" name="Google Shape;58;p14"/>
          <p:cNvCxnSpPr/>
          <p:nvPr/>
        </p:nvCxnSpPr>
        <p:spPr>
          <a:xfrm>
            <a:off x="530352" y="402336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14"/>
          <p:cNvCxnSpPr/>
          <p:nvPr/>
        </p:nvCxnSpPr>
        <p:spPr>
          <a:xfrm>
            <a:off x="530352" y="4745736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C">
  <p:cSld name="TITLE_AND_BODY_2_1_1_1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/>
          <p:nvPr>
            <p:ph idx="2" type="pic"/>
          </p:nvPr>
        </p:nvSpPr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62" name="Google Shape;62;p15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H">
  <p:cSld name="TITLE_AND_BODY_2_1_1_1_1_1_1_1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/>
          <p:nvPr>
            <p:ph idx="2" type="pic"/>
          </p:nvPr>
        </p:nvSpPr>
        <p:spPr>
          <a:xfrm>
            <a:off x="548640" y="1554480"/>
            <a:ext cx="2807100" cy="2807100"/>
          </a:xfrm>
          <a:prstGeom prst="roundRect">
            <a:avLst>
              <a:gd fmla="val 8343" name="adj"/>
            </a:avLst>
          </a:prstGeom>
          <a:noFill/>
          <a:ln>
            <a:noFill/>
          </a:ln>
        </p:spPr>
      </p:sp>
      <p:sp>
        <p:nvSpPr>
          <p:cNvPr id="66" name="Google Shape;66;p16"/>
          <p:cNvSpPr txBox="1"/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895344" y="1408176"/>
            <a:ext cx="4782300" cy="309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68" name="Google Shape;68;p16"/>
          <p:cNvCxnSpPr/>
          <p:nvPr/>
        </p:nvCxnSpPr>
        <p:spPr>
          <a:xfrm>
            <a:off x="544200" y="451125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F">
  <p:cSld name="TITLE_AND_BODY_2_1_1_1_1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/>
          <p:nvPr/>
        </p:nvSpPr>
        <p:spPr>
          <a:xfrm>
            <a:off x="228600" y="228600"/>
            <a:ext cx="8686800" cy="4686300"/>
          </a:xfrm>
          <a:prstGeom prst="roundRect">
            <a:avLst>
              <a:gd fmla="val 612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7"/>
          <p:cNvSpPr/>
          <p:nvPr>
            <p:ph idx="2" type="pic"/>
          </p:nvPr>
        </p:nvSpPr>
        <p:spPr>
          <a:xfrm>
            <a:off x="4626864" y="585216"/>
            <a:ext cx="3968400" cy="39684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351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G">
  <p:cSld name="TITLE_AND_BODY_2_1_1_1_1_1_1_1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8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3_1_B">
  <p:cSld name="CUSTOM_1_2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/>
          <p:nvPr/>
        </p:nvSpPr>
        <p:spPr>
          <a:xfrm>
            <a:off x="4517125" y="0"/>
            <a:ext cx="4626900" cy="5143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9"/>
          <p:cNvSpPr txBox="1"/>
          <p:nvPr>
            <p:ph type="title"/>
          </p:nvPr>
        </p:nvSpPr>
        <p:spPr>
          <a:xfrm>
            <a:off x="347472" y="310896"/>
            <a:ext cx="3886200" cy="859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/>
        </p:nvSpPr>
        <p:spPr>
          <a:xfrm>
            <a:off x="246888" y="1655064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2" name="Google Shape;82;p19"/>
          <p:cNvSpPr txBox="1"/>
          <p:nvPr/>
        </p:nvSpPr>
        <p:spPr>
          <a:xfrm>
            <a:off x="246888" y="2651760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3" name="Google Shape;83;p19"/>
          <p:cNvSpPr txBox="1"/>
          <p:nvPr/>
        </p:nvSpPr>
        <p:spPr>
          <a:xfrm>
            <a:off x="246888" y="3639312"/>
            <a:ext cx="777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</a:t>
            </a:r>
            <a:endParaRPr>
              <a:solidFill>
                <a:schemeClr val="dk2"/>
              </a:solidFill>
            </a:endParaRPr>
          </a:p>
        </p:txBody>
      </p:sp>
      <p:cxnSp>
        <p:nvCxnSpPr>
          <p:cNvPr id="84" name="Google Shape;84;p19"/>
          <p:cNvCxnSpPr/>
          <p:nvPr/>
        </p:nvCxnSpPr>
        <p:spPr>
          <a:xfrm>
            <a:off x="5341611" y="1861711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" name="Google Shape;85;p19"/>
          <p:cNvCxnSpPr/>
          <p:nvPr/>
        </p:nvCxnSpPr>
        <p:spPr>
          <a:xfrm>
            <a:off x="5341611" y="2840186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" name="Google Shape;86;p19"/>
          <p:cNvCxnSpPr/>
          <p:nvPr/>
        </p:nvCxnSpPr>
        <p:spPr>
          <a:xfrm>
            <a:off x="5341611" y="3818661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1316736" y="1737360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1316736" y="2724912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1316736" y="3712464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19"/>
          <p:cNvSpPr/>
          <p:nvPr>
            <p:ph idx="4" type="pic"/>
          </p:nvPr>
        </p:nvSpPr>
        <p:spPr>
          <a:xfrm>
            <a:off x="5239512" y="987552"/>
            <a:ext cx="3173100" cy="31731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cxnSp>
        <p:nvCxnSpPr>
          <p:cNvPr id="91" name="Google Shape;91;p19"/>
          <p:cNvCxnSpPr/>
          <p:nvPr/>
        </p:nvCxnSpPr>
        <p:spPr>
          <a:xfrm>
            <a:off x="737761" y="1861711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" name="Google Shape;92;p19"/>
          <p:cNvCxnSpPr/>
          <p:nvPr/>
        </p:nvCxnSpPr>
        <p:spPr>
          <a:xfrm>
            <a:off x="737761" y="2840186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3" name="Google Shape;93;p19"/>
          <p:cNvCxnSpPr/>
          <p:nvPr/>
        </p:nvCxnSpPr>
        <p:spPr>
          <a:xfrm>
            <a:off x="737761" y="3818661"/>
            <a:ext cx="4155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A">
  <p:cSld name="TITLE_AND_BODY_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/>
          <p:nvPr>
            <p:ph idx="2" type="pic"/>
          </p:nvPr>
        </p:nvSpPr>
        <p:spPr>
          <a:xfrm>
            <a:off x="3996000" y="0"/>
            <a:ext cx="514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20"/>
          <p:cNvSpPr txBox="1"/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228600" y="804675"/>
            <a:ext cx="3730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Road to Zero Trust</a:t>
            </a:r>
            <a:endParaRPr b="1"/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228600" y="1714500"/>
            <a:ext cx="3730200" cy="288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Navigating the Journey to a More Secure Future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By Randy Hinders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June 10, 2025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1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ound2DiagRect">
            <a:avLst>
              <a:gd fmla="val 16667" name="adj1"/>
              <a:gd fmla="val 0" name="adj2"/>
            </a:avLst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>
            <p:ph type="title"/>
          </p:nvPr>
        </p:nvSpPr>
        <p:spPr>
          <a:xfrm>
            <a:off x="54102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Data Security</a:t>
            </a:r>
            <a:endParaRPr/>
          </a:p>
        </p:txBody>
      </p:sp>
      <p:sp>
        <p:nvSpPr>
          <p:cNvPr id="156" name="Google Shape;156;p30"/>
          <p:cNvSpPr txBox="1"/>
          <p:nvPr>
            <p:ph idx="1" type="body"/>
          </p:nvPr>
        </p:nvSpPr>
        <p:spPr>
          <a:xfrm>
            <a:off x="54102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Data Security is </a:t>
            </a:r>
            <a:r>
              <a:rPr lang="en" u="sng"/>
              <a:t>crucial </a:t>
            </a:r>
            <a:r>
              <a:rPr lang="en"/>
              <a:t>for the organization.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Implementing DLP and encryption are </a:t>
            </a:r>
            <a:r>
              <a:rPr lang="en">
                <a:solidFill>
                  <a:srgbClr val="FF0000"/>
                </a:solidFill>
              </a:rPr>
              <a:t>critical steps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Classifying data improves overall protection strategy.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FF00"/>
                </a:solidFill>
              </a:rPr>
              <a:t>Encrypt data</a:t>
            </a:r>
            <a:r>
              <a:rPr lang="en"/>
              <a:t> when in flight with SSL and while at rest or in databases.</a:t>
            </a:r>
            <a:endParaRPr/>
          </a:p>
        </p:txBody>
      </p:sp>
      <p:pic>
        <p:nvPicPr>
          <p:cNvPr id="157" name="Google Shape;157;p30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347" y="22635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Continuous Monitoring and Validation</a:t>
            </a:r>
            <a:endParaRPr/>
          </a:p>
        </p:txBody>
      </p:sp>
      <p:sp>
        <p:nvSpPr>
          <p:cNvPr id="162" name="Google Shape;162;p31"/>
          <p:cNvSpPr txBox="1"/>
          <p:nvPr>
            <p:ph idx="1" type="body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Monitor user behavior and device health always.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Regularly </a:t>
            </a:r>
            <a:r>
              <a:rPr lang="en">
                <a:solidFill>
                  <a:srgbClr val="00FF00"/>
                </a:solidFill>
              </a:rPr>
              <a:t>re-authenticate and re-authorize</a:t>
            </a:r>
            <a:r>
              <a:rPr lang="en"/>
              <a:t> access requests.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Limit session times and </a:t>
            </a:r>
            <a:r>
              <a:rPr b="1" lang="en"/>
              <a:t>require passphrases instead </a:t>
            </a:r>
            <a:r>
              <a:rPr lang="en"/>
              <a:t>of passwords.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Ensure timely responses to security potential anomalies.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Are you checking for OS updates and security fixes?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63" name="Google Shape;163;p31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/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Drive Zero Trust </a:t>
            </a:r>
            <a:r>
              <a:rPr b="1" lang="en"/>
              <a:t>Demo</a:t>
            </a:r>
            <a:endParaRPr b="1"/>
          </a:p>
        </p:txBody>
      </p:sp>
      <p:sp>
        <p:nvSpPr>
          <p:cNvPr id="168" name="Google Shape;168;p32"/>
          <p:cNvSpPr txBox="1"/>
          <p:nvPr>
            <p:ph idx="1" type="body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Managed Chrome Profiles ensure trusted device access.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Context-aware policies utilize user, device, location for access.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Controls enforce "never trust, always verify" for sensitive data.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Demonstration will focus on Google Drive security measures.</a:t>
            </a:r>
            <a:endParaRPr/>
          </a:p>
        </p:txBody>
      </p:sp>
      <p:pic>
        <p:nvPicPr>
          <p:cNvPr id="169" name="Google Shape;169;p32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6000" y="0"/>
            <a:ext cx="5148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/>
          <p:nvPr>
            <p:ph type="title"/>
          </p:nvPr>
        </p:nvSpPr>
        <p:spPr>
          <a:xfrm>
            <a:off x="384048" y="329184"/>
            <a:ext cx="3154800" cy="86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Legacy Apps: </a:t>
            </a:r>
            <a:r>
              <a:rPr lang="en"/>
              <a:t>ZTNA </a:t>
            </a:r>
            <a:r>
              <a:rPr lang="en"/>
              <a:t>Cloudflare </a:t>
            </a:r>
            <a:r>
              <a:rPr b="1" lang="en"/>
              <a:t>Demo</a:t>
            </a:r>
            <a:endParaRPr b="1"/>
          </a:p>
        </p:txBody>
      </p:sp>
      <p:sp>
        <p:nvSpPr>
          <p:cNvPr id="174" name="Google Shape;174;p33"/>
          <p:cNvSpPr txBox="1"/>
          <p:nvPr>
            <p:ph idx="1" type="body"/>
          </p:nvPr>
        </p:nvSpPr>
        <p:spPr>
          <a:xfrm>
            <a:off x="329184" y="1545336"/>
            <a:ext cx="3218700" cy="30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Secure access to web apps without VPN.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Cloudflare ZTNA enforces Zero Trust principles well.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Demonstrating secure remote access for legacy apps.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Wide range of scenarios apply Zero Trust to we will see SSH and Web App.</a:t>
            </a:r>
            <a:endParaRPr/>
          </a:p>
        </p:txBody>
      </p:sp>
      <p:pic>
        <p:nvPicPr>
          <p:cNvPr id="175" name="Google Shape;17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1284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4"/>
          <p:cNvSpPr txBox="1"/>
          <p:nvPr>
            <p:ph type="title"/>
          </p:nvPr>
        </p:nvSpPr>
        <p:spPr>
          <a:xfrm>
            <a:off x="548650" y="576075"/>
            <a:ext cx="5078400" cy="55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Q&amp;A</a:t>
            </a:r>
            <a:endParaRPr/>
          </a:p>
        </p:txBody>
      </p:sp>
      <p:sp>
        <p:nvSpPr>
          <p:cNvPr id="180" name="Google Shape;180;p34"/>
          <p:cNvSpPr txBox="1"/>
          <p:nvPr>
            <p:ph idx="1" type="body"/>
          </p:nvPr>
        </p:nvSpPr>
        <p:spPr>
          <a:xfrm>
            <a:off x="438900" y="1127850"/>
            <a:ext cx="5188200" cy="339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Centralized identity management is crucial for Zero Trust. What are some challenges you've faced with managing identities and access in your current environment?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MFA is a foundational element. Beyond passwords, what other authentication factors are you considering or currently using?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Network Segmentation with VLANs: Limits lateral movement of threats; How do you segment your network?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Provides continuous monitoring for anomalies; What tools are used for monitoring?</a:t>
            </a:r>
            <a:endParaRPr/>
          </a:p>
        </p:txBody>
      </p:sp>
      <p:pic>
        <p:nvPicPr>
          <p:cNvPr id="181" name="Google Shape;181;p34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7578" y="962397"/>
            <a:ext cx="3218700" cy="3218700"/>
          </a:xfrm>
          <a:prstGeom prst="roundRect">
            <a:avLst>
              <a:gd fmla="val 8475" name="adj"/>
            </a:avLst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5"/>
          <p:cNvSpPr txBox="1"/>
          <p:nvPr>
            <p:ph type="title"/>
          </p:nvPr>
        </p:nvSpPr>
        <p:spPr>
          <a:xfrm>
            <a:off x="347472" y="310896"/>
            <a:ext cx="3886200" cy="85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Zero Trust: Continuous Validation</a:t>
            </a:r>
            <a:endParaRPr/>
          </a:p>
        </p:txBody>
      </p:sp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1316736" y="1737360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Monitor user behavior and device health consistently.</a:t>
            </a:r>
            <a:endParaRPr/>
          </a:p>
        </p:txBody>
      </p:sp>
      <p:sp>
        <p:nvSpPr>
          <p:cNvPr id="187" name="Google Shape;187;p35"/>
          <p:cNvSpPr txBox="1"/>
          <p:nvPr>
            <p:ph idx="2" type="body"/>
          </p:nvPr>
        </p:nvSpPr>
        <p:spPr>
          <a:xfrm>
            <a:off x="1316736" y="2724912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Regularly re-authenticate and re-authorize access.</a:t>
            </a:r>
            <a:endParaRPr/>
          </a:p>
        </p:txBody>
      </p:sp>
      <p:sp>
        <p:nvSpPr>
          <p:cNvPr id="188" name="Google Shape;188;p35"/>
          <p:cNvSpPr txBox="1"/>
          <p:nvPr>
            <p:ph idx="3" type="body"/>
          </p:nvPr>
        </p:nvSpPr>
        <p:spPr>
          <a:xfrm>
            <a:off x="1316736" y="3712464"/>
            <a:ext cx="29169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Ensure timely responses to potential security anomalies.</a:t>
            </a:r>
            <a:endParaRPr/>
          </a:p>
        </p:txBody>
      </p:sp>
      <p:pic>
        <p:nvPicPr>
          <p:cNvPr id="189" name="Google Shape;189;p35"/>
          <p:cNvPicPr preferRelativeResize="0"/>
          <p:nvPr>
            <p:ph idx="4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9512" y="987552"/>
            <a:ext cx="3173100" cy="3173100"/>
          </a:xfrm>
          <a:prstGeom prst="roundRect">
            <a:avLst>
              <a:gd fmla="val 50000" name="adj"/>
            </a:avLst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548650" y="576075"/>
            <a:ext cx="54786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Zero Trust Session Agenda</a:t>
            </a:r>
            <a:endParaRPr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438900" y="1055075"/>
            <a:ext cx="6024300" cy="3807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lnSpcReduction="10000"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The Evolving Threat Landscape &amp; The Need for a New Approach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Introducing Zero Trust: A Mindset Shift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Assume Breach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Explicit Verification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Least Privilege Access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Microsegmentation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Data Security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Core Principle: Continuous Monitoring and Validation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Demo: Securing Access to Google Drive with Zero Trust Controls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Demo: Secure Remote Access to Legacy Apps with Cloudflare ZTNA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Q&amp;A and Next Steps</a:t>
            </a:r>
            <a:endParaRPr sz="2300"/>
          </a:p>
        </p:txBody>
      </p:sp>
      <p:pic>
        <p:nvPicPr>
          <p:cNvPr id="109" name="Google Shape;109;p22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2598" y="1384352"/>
            <a:ext cx="2374800" cy="2374800"/>
          </a:xfrm>
          <a:prstGeom prst="roundRect">
            <a:avLst>
              <a:gd fmla="val 8475" name="adj"/>
            </a:avLst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Rethinking Perimeter Security Today</a:t>
            </a:r>
            <a:endParaRPr/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 "</a:t>
            </a:r>
            <a:r>
              <a:rPr lang="en">
                <a:solidFill>
                  <a:srgbClr val="FF0000"/>
                </a:solidFill>
              </a:rPr>
              <a:t>castle and moat</a:t>
            </a:r>
            <a:r>
              <a:rPr lang="en"/>
              <a:t>" approach is outdated for cloud security.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Threats now originate from both </a:t>
            </a:r>
            <a:r>
              <a:rPr lang="en" u="sng"/>
              <a:t>internal and external</a:t>
            </a:r>
            <a:r>
              <a:rPr lang="en"/>
              <a:t> sources.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solidFill>
                  <a:srgbClr val="00FF00"/>
                </a:solidFill>
              </a:rPr>
              <a:t>Granular control is </a:t>
            </a:r>
            <a:r>
              <a:rPr b="1" lang="en">
                <a:solidFill>
                  <a:srgbClr val="00FF00"/>
                </a:solidFill>
              </a:rPr>
              <a:t>required</a:t>
            </a:r>
            <a:r>
              <a:rPr lang="en"/>
              <a:t>, exceeding broad network access now.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Traditional perimeter security has proven </a:t>
            </a:r>
            <a:r>
              <a:rPr b="1" lang="en">
                <a:solidFill>
                  <a:srgbClr val="FF0000"/>
                </a:solidFill>
              </a:rPr>
              <a:t>ineffective </a:t>
            </a:r>
            <a:r>
              <a:rPr lang="en"/>
              <a:t>in modern breaches.</a:t>
            </a:r>
            <a:endParaRPr/>
          </a:p>
        </p:txBody>
      </p:sp>
      <p:pic>
        <p:nvPicPr>
          <p:cNvPr id="115" name="Google Shape;115;p23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Fortify Your Digital Fortress</a:t>
            </a:r>
            <a:endParaRPr/>
          </a:p>
        </p:txBody>
      </p:sp>
      <p:sp>
        <p:nvSpPr>
          <p:cNvPr id="120" name="Google Shape;120;p24"/>
          <p:cNvSpPr txBox="1"/>
          <p:nvPr>
            <p:ph idx="1" type="body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Hardening security </a:t>
            </a:r>
            <a:r>
              <a:rPr lang="en">
                <a:solidFill>
                  <a:srgbClr val="00FF00"/>
                </a:solidFill>
              </a:rPr>
              <a:t>discourages most</a:t>
            </a:r>
            <a:r>
              <a:rPr lang="en"/>
              <a:t> threat actors effectively.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Mandatory user training is crucial for security awareness.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Phishing and BEC</a:t>
            </a:r>
            <a:r>
              <a:rPr lang="en"/>
              <a:t> remain primary attack vectors.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 your environment a very hard target.</a:t>
            </a:r>
            <a:endParaRPr/>
          </a:p>
        </p:txBody>
      </p:sp>
      <p:pic>
        <p:nvPicPr>
          <p:cNvPr id="121" name="Google Shape;121;p24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Core Principle: "Never Trust, Always Verify"</a:t>
            </a:r>
            <a:endParaRPr/>
          </a:p>
        </p:txBody>
      </p:sp>
      <p:sp>
        <p:nvSpPr>
          <p:cNvPr id="126" name="Google Shape;126;p25"/>
          <p:cNvSpPr txBox="1"/>
          <p:nvPr>
            <p:ph idx="1" type="body"/>
          </p:nvPr>
        </p:nvSpPr>
        <p:spPr>
          <a:xfrm>
            <a:off x="3895344" y="1408176"/>
            <a:ext cx="4782300" cy="309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Zero Trust shifts security to "</a:t>
            </a:r>
            <a:r>
              <a:rPr b="1" lang="en" u="sng"/>
              <a:t>never trust, always verify</a:t>
            </a:r>
            <a:r>
              <a:rPr lang="en"/>
              <a:t>."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</a:t>
            </a:r>
            <a:r>
              <a:rPr lang="en">
                <a:solidFill>
                  <a:srgbClr val="00FF00"/>
                </a:solidFill>
              </a:rPr>
              <a:t>users and devices</a:t>
            </a:r>
            <a:r>
              <a:rPr lang="en"/>
              <a:t> require authentication and authorization.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Trust is earned, not assumed, and must be validated.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Every attempt</a:t>
            </a:r>
            <a:r>
              <a:rPr lang="en"/>
              <a:t> to access resources needs rigorous verification.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NIST 800-207 for details and specifics.</a:t>
            </a:r>
            <a:endParaRPr/>
          </a:p>
        </p:txBody>
      </p:sp>
      <p:pic>
        <p:nvPicPr>
          <p:cNvPr id="127" name="Google Shape;127;p25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40" y="1554480"/>
            <a:ext cx="2807100" cy="2807100"/>
          </a:xfrm>
          <a:prstGeom prst="roundRect">
            <a:avLst>
              <a:gd fmla="val 8343" name="adj"/>
            </a:avLst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Assume Breach</a:t>
            </a:r>
            <a:endParaRPr/>
          </a:p>
        </p:txBody>
      </p:sp>
      <p:sp>
        <p:nvSpPr>
          <p:cNvPr id="132" name="Google Shape;132;p26"/>
          <p:cNvSpPr txBox="1"/>
          <p:nvPr>
            <p:ph idx="1" type="body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Assume breach is cornerstone of Zero Trust approach.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Attackers </a:t>
            </a:r>
            <a:r>
              <a:rPr lang="en">
                <a:solidFill>
                  <a:srgbClr val="FF0000"/>
                </a:solidFill>
              </a:rPr>
              <a:t>are already likely </a:t>
            </a:r>
            <a:r>
              <a:rPr lang="en"/>
              <a:t>present within the environment.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 you limit where they can go after they are in your network? (</a:t>
            </a:r>
            <a:r>
              <a:rPr b="1" lang="en" u="sng"/>
              <a:t>Live off the land.</a:t>
            </a:r>
            <a:r>
              <a:rPr lang="en"/>
              <a:t>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Security strategy is fundamentally changed by this mindset.</a:t>
            </a:r>
            <a:endParaRPr/>
          </a:p>
        </p:txBody>
      </p:sp>
      <p:pic>
        <p:nvPicPr>
          <p:cNvPr id="133" name="Google Shape;133;p26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864" y="585216"/>
            <a:ext cx="3968400" cy="3968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idx="1" type="body"/>
          </p:nvPr>
        </p:nvSpPr>
        <p:spPr>
          <a:xfrm>
            <a:off x="5279300" y="1528050"/>
            <a:ext cx="3745800" cy="350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Verify </a:t>
            </a:r>
            <a:r>
              <a:rPr lang="en">
                <a:solidFill>
                  <a:srgbClr val="FF0000"/>
                </a:solidFill>
              </a:rPr>
              <a:t>all access</a:t>
            </a:r>
            <a:r>
              <a:rPr lang="en"/>
              <a:t> before granting any user access.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multi-factor authentication (</a:t>
            </a:r>
            <a:r>
              <a:rPr lang="en">
                <a:solidFill>
                  <a:srgbClr val="00FF00"/>
                </a:solidFill>
              </a:rPr>
              <a:t>MFA</a:t>
            </a:r>
            <a:r>
              <a:rPr lang="en"/>
              <a:t>) to ensure better security.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Authentication and authorization for </a:t>
            </a:r>
            <a:r>
              <a:rPr b="1" lang="en" u="sng"/>
              <a:t>users and devices</a:t>
            </a:r>
            <a:r>
              <a:rPr lang="en"/>
              <a:t> are vital.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Determine context of the access like location or time.</a:t>
            </a:r>
            <a:endParaRPr/>
          </a:p>
        </p:txBody>
      </p:sp>
      <p:sp>
        <p:nvSpPr>
          <p:cNvPr id="138" name="Google Shape;138;p27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Explicit Verification</a:t>
            </a:r>
            <a:endParaRPr/>
          </a:p>
        </p:txBody>
      </p:sp>
      <p:pic>
        <p:nvPicPr>
          <p:cNvPr id="139" name="Google Shape;139;p27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Least Privilege Access</a:t>
            </a:r>
            <a:endParaRPr/>
          </a:p>
        </p:txBody>
      </p:sp>
      <p:sp>
        <p:nvSpPr>
          <p:cNvPr id="144" name="Google Shape;144;p28"/>
          <p:cNvSpPr txBox="1"/>
          <p:nvPr>
            <p:ph idx="1" type="body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Grant only necessary access</a:t>
            </a:r>
            <a:r>
              <a:rPr lang="en"/>
              <a:t> to perform </a:t>
            </a:r>
            <a:r>
              <a:rPr lang="en" u="sng"/>
              <a:t>assigned tasks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Role-based access control is essential for implementation.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Minimum access </a:t>
            </a:r>
            <a:r>
              <a:rPr lang="en">
                <a:solidFill>
                  <a:srgbClr val="00FF00"/>
                </a:solidFill>
              </a:rPr>
              <a:t>reduces potential damage</a:t>
            </a:r>
            <a:r>
              <a:rPr lang="en"/>
              <a:t> from security breaches.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Don’t use </a:t>
            </a:r>
            <a:r>
              <a:rPr lang="en">
                <a:solidFill>
                  <a:srgbClr val="FF0000"/>
                </a:solidFill>
              </a:rPr>
              <a:t>“elevated rights”</a:t>
            </a:r>
            <a:r>
              <a:rPr lang="en"/>
              <a:t> accounts for day to day tasks.</a:t>
            </a:r>
            <a:endParaRPr/>
          </a:p>
        </p:txBody>
      </p:sp>
      <p:pic>
        <p:nvPicPr>
          <p:cNvPr id="145" name="Google Shape;145;p28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864" y="585216"/>
            <a:ext cx="3968400" cy="3968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Principle: Microsegmentation</a:t>
            </a:r>
            <a:endParaRPr/>
          </a:p>
        </p:txBody>
      </p:sp>
      <p:sp>
        <p:nvSpPr>
          <p:cNvPr id="150" name="Google Shape;150;p29"/>
          <p:cNvSpPr txBox="1"/>
          <p:nvPr>
            <p:ph idx="1" type="body"/>
          </p:nvPr>
        </p:nvSpPr>
        <p:spPr>
          <a:xfrm>
            <a:off x="228600" y="1212725"/>
            <a:ext cx="3918900" cy="37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Microsegmentation divides networks </a:t>
            </a:r>
            <a:r>
              <a:rPr lang="en">
                <a:solidFill>
                  <a:srgbClr val="FF0000"/>
                </a:solidFill>
              </a:rPr>
              <a:t>to limit lateral movement </a:t>
            </a:r>
            <a:r>
              <a:rPr lang="en"/>
              <a:t>of threats.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strict access controls between network segments effectively.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Contains security incidents within a specific network part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FF00"/>
                </a:solidFill>
              </a:rPr>
              <a:t>Prevents </a:t>
            </a:r>
            <a:r>
              <a:rPr lang="en"/>
              <a:t>the security incident from spreading further into network.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Create multiple moats and use IaC or SDWAN.</a:t>
            </a:r>
            <a:endParaRPr/>
          </a:p>
        </p:txBody>
      </p:sp>
      <p:pic>
        <p:nvPicPr>
          <p:cNvPr id="151" name="Google Shape;151;p29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